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5" r:id="rId6"/>
    <p:sldId id="264" r:id="rId7"/>
    <p:sldId id="270" r:id="rId8"/>
    <p:sldId id="271" r:id="rId9"/>
    <p:sldId id="272" r:id="rId10"/>
    <p:sldId id="273" r:id="rId11"/>
    <p:sldId id="267" r:id="rId12"/>
    <p:sldId id="274" r:id="rId13"/>
    <p:sldId id="266" r:id="rId14"/>
    <p:sldId id="275" r:id="rId15"/>
    <p:sldId id="276" r:id="rId16"/>
    <p:sldId id="269" r:id="rId17"/>
    <p:sldId id="268" r:id="rId18"/>
    <p:sldId id="279" r:id="rId19"/>
    <p:sldId id="280" r:id="rId20"/>
    <p:sldId id="277" r:id="rId21"/>
    <p:sldId id="278" r:id="rId22"/>
    <p:sldId id="281" r:id="rId23"/>
    <p:sldId id="260" r:id="rId24"/>
    <p:sldId id="282" r:id="rId25"/>
    <p:sldId id="263" r:id="rId26"/>
    <p:sldId id="26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aven Pro" panose="02020500000000000000" charset="0"/>
      <p:regular r:id="rId33"/>
      <p:bold r:id="rId34"/>
    </p:embeddedFont>
    <p:embeddedFont>
      <p:font typeface="Nunito" panose="02020500000000000000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056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4d67dee9e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4d67dee9e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4d67dee9e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4d67dee9e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4d67dee9e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4d67dee9e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002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4d67dee9e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4d67dee9e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4d67dee9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4d67dee9e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4d67dee9e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4d67dee9e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D3C8A-E567-4F90-9BB8-388942499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5" t="17143"/>
          <a:stretch/>
        </p:blipFill>
        <p:spPr>
          <a:xfrm>
            <a:off x="-22522" y="293914"/>
            <a:ext cx="9166522" cy="48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27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452E2-B9B5-4CD7-9173-612AE8E86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2" t="17143"/>
          <a:stretch/>
        </p:blipFill>
        <p:spPr>
          <a:xfrm>
            <a:off x="36160" y="370114"/>
            <a:ext cx="9107839" cy="47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61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39748-2C43-46AB-8454-EBEF736F6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11" t="33603" r="35641" b="33843"/>
          <a:stretch/>
        </p:blipFill>
        <p:spPr>
          <a:xfrm>
            <a:off x="-43543" y="0"/>
            <a:ext cx="127943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77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05DDB-768A-474C-980A-326F6D1E7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3" t="33439" r="27857" b="5820"/>
          <a:stretch/>
        </p:blipFill>
        <p:spPr>
          <a:xfrm>
            <a:off x="0" y="0"/>
            <a:ext cx="7881257" cy="51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8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CD096-E383-4842-A833-14FB91373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8" t="16719" r="22143" b="5184"/>
          <a:stretch/>
        </p:blipFill>
        <p:spPr>
          <a:xfrm>
            <a:off x="947057" y="-11064"/>
            <a:ext cx="6858000" cy="51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3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0DDA8-1CCF-4F8C-B4B6-7D8A2E72F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0" t="44233" r="45746" b="19354"/>
          <a:stretch/>
        </p:blipFill>
        <p:spPr>
          <a:xfrm>
            <a:off x="-1" y="-1"/>
            <a:ext cx="8948057" cy="515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78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85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66220-805F-4DBB-9077-21A42E458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1" t="16931" r="9011" b="2857"/>
          <a:stretch/>
        </p:blipFill>
        <p:spPr>
          <a:xfrm>
            <a:off x="212569" y="-12660"/>
            <a:ext cx="8718862" cy="51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42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D5103-B23D-4505-82D7-F9428FE6B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9" t="43686" r="53455" b="22360"/>
          <a:stretch/>
        </p:blipFill>
        <p:spPr>
          <a:xfrm>
            <a:off x="-1" y="0"/>
            <a:ext cx="7195457" cy="51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2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60FF0-748C-47B4-ACDE-D8D4B2BFE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42" t="34161" r="60454" b="20421"/>
          <a:stretch/>
        </p:blipFill>
        <p:spPr>
          <a:xfrm>
            <a:off x="533938" y="626640"/>
            <a:ext cx="4255500" cy="41648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ECF52-51D8-4926-94B9-1C552C630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4" t="31376" r="26927" b="5185"/>
          <a:stretch/>
        </p:blipFill>
        <p:spPr>
          <a:xfrm>
            <a:off x="705002" y="-10307"/>
            <a:ext cx="7733995" cy="51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2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C8261-7801-4242-97A9-BC7331C54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33439" r="22262" b="8360"/>
          <a:stretch/>
        </p:blipFill>
        <p:spPr>
          <a:xfrm>
            <a:off x="14549" y="0"/>
            <a:ext cx="9129451" cy="517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66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776E-766A-4972-9695-C97919122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499" y="-280301"/>
            <a:ext cx="6976929" cy="1872900"/>
          </a:xfrm>
        </p:spPr>
        <p:txBody>
          <a:bodyPr/>
          <a:lstStyle/>
          <a:p>
            <a:r>
              <a:rPr lang="en-US" altLang="zh-CN" dirty="0"/>
              <a:t>Modelling - Prophet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9F320-4CD7-48B0-AF55-051D9B362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499" y="1132114"/>
            <a:ext cx="8675100" cy="3842658"/>
          </a:xfrm>
        </p:spPr>
        <p:txBody>
          <a:bodyPr/>
          <a:lstStyle/>
          <a:p>
            <a:pPr marL="342900">
              <a:buFontTx/>
              <a:buChar char="-"/>
            </a:pPr>
            <a:r>
              <a:rPr lang="en-US" altLang="zh-CN" sz="2300" dirty="0">
                <a:effectLst/>
                <a:latin typeface="Calibri" panose="020F0502020204030204" pitchFamily="34" charset="0"/>
              </a:rPr>
              <a:t>O</a:t>
            </a:r>
            <a:r>
              <a:rPr lang="zh-CN" sz="2300" dirty="0">
                <a:effectLst/>
                <a:latin typeface="Calibri" panose="020F0502020204030204" pitchFamily="34" charset="0"/>
              </a:rPr>
              <a:t>pen-source algorithm developed by Facebook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zh-CN" sz="2300" dirty="0">
                <a:latin typeface="Calibri" panose="020F0502020204030204" pitchFamily="34" charset="0"/>
              </a:rPr>
              <a:t>U</a:t>
            </a:r>
            <a:r>
              <a:rPr lang="zh-CN" sz="2300" dirty="0">
                <a:effectLst/>
                <a:latin typeface="Calibri" panose="020F0502020204030204" pitchFamily="34" charset="0"/>
              </a:rPr>
              <a:t>sed in the time series and forecast models</a:t>
            </a:r>
            <a:endParaRPr lang="en-GB" altLang="zh-CN" sz="2300" dirty="0">
              <a:effectLst/>
              <a:latin typeface="Calibri" panose="020F0502020204030204" pitchFamily="34" charset="0"/>
            </a:endParaRPr>
          </a:p>
          <a:p>
            <a:pPr marL="800100" lvl="1">
              <a:buFontTx/>
              <a:buChar char="-"/>
            </a:pPr>
            <a:r>
              <a:rPr lang="zh-CN" sz="2300" dirty="0">
                <a:effectLst/>
                <a:latin typeface="Calibri" panose="020F0502020204030204" pitchFamily="34" charset="0"/>
              </a:rPr>
              <a:t>use in capacity planning</a:t>
            </a:r>
            <a:endParaRPr lang="en-GB" altLang="zh-CN" sz="2300" dirty="0">
              <a:effectLst/>
              <a:latin typeface="Calibri" panose="020F0502020204030204" pitchFamily="34" charset="0"/>
            </a:endParaRPr>
          </a:p>
          <a:p>
            <a:pPr marL="800100" lvl="1">
              <a:buFontTx/>
              <a:buChar char="-"/>
            </a:pPr>
            <a:r>
              <a:rPr lang="zh-CN" sz="2300" dirty="0">
                <a:effectLst/>
                <a:latin typeface="Calibri" panose="020F0502020204030204" pitchFamily="34" charset="0"/>
              </a:rPr>
              <a:t>allocating resource</a:t>
            </a:r>
            <a:r>
              <a:rPr lang="en-US" altLang="zh-CN" sz="2300" dirty="0">
                <a:effectLst/>
                <a:latin typeface="Calibri" panose="020F0502020204030204" pitchFamily="34" charset="0"/>
              </a:rPr>
              <a:t>s</a:t>
            </a:r>
          </a:p>
          <a:p>
            <a:pPr marL="800100" lvl="1">
              <a:buFontTx/>
              <a:buChar char="-"/>
            </a:pPr>
            <a:r>
              <a:rPr lang="zh-CN" sz="2300" dirty="0">
                <a:effectLst/>
                <a:latin typeface="Calibri" panose="020F0502020204030204" pitchFamily="34" charset="0"/>
              </a:rPr>
              <a:t>setting sales goals</a:t>
            </a:r>
            <a:endParaRPr lang="en-GB" altLang="zh-CN" sz="23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zh-CN" sz="1800" dirty="0">
                <a:effectLst/>
                <a:latin typeface="Calibri" panose="020F0502020204030204" pitchFamily="34" charset="0"/>
              </a:rPr>
              <a:t> </a:t>
            </a: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00CB430-197F-4356-83F6-F2F39B5FE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05869"/>
              </p:ext>
            </p:extLst>
          </p:nvPr>
        </p:nvGraphicFramePr>
        <p:xfrm>
          <a:off x="618780" y="3201126"/>
          <a:ext cx="8070538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269">
                  <a:extLst>
                    <a:ext uri="{9D8B030D-6E8A-4147-A177-3AD203B41FA5}">
                      <a16:colId xmlns:a16="http://schemas.microsoft.com/office/drawing/2014/main" val="4240238227"/>
                    </a:ext>
                  </a:extLst>
                </a:gridCol>
                <a:gridCol w="4035269">
                  <a:extLst>
                    <a:ext uri="{9D8B030D-6E8A-4147-A177-3AD203B41FA5}">
                      <a16:colId xmlns:a16="http://schemas.microsoft.com/office/drawing/2014/main" val="2782322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ffectLst/>
                        </a:rPr>
                        <a:t>Fully automated forecasting algorithms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Prophet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58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Inconsistent level of performance</a:t>
                      </a:r>
                      <a:r>
                        <a:rPr lang="en-GB" altLang="zh-CN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endParaRPr lang="en-GB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S</a:t>
                      </a:r>
                      <a:r>
                        <a:rPr lang="en-US" altLang="zh-CN" sz="1400" dirty="0">
                          <a:effectLst/>
                        </a:rPr>
                        <a:t>peed, reliability and robustness when dealing with messy data</a:t>
                      </a:r>
                      <a:endParaRPr lang="en-GB" altLang="zh-CN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140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Inflexibility</a:t>
                      </a:r>
                      <a:endParaRPr lang="en-GB" altLang="zh-CN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Au</a:t>
                      </a: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tomatic </a:t>
                      </a:r>
                      <a:r>
                        <a:rPr lang="en-US" altLang="zh-CN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but F</a:t>
                      </a:r>
                      <a:r>
                        <a:rPr 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lexible enough to incorporate heuristics </a:t>
                      </a:r>
                      <a:r>
                        <a:rPr lang="en-US" altLang="zh-CN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and useful assumptions</a:t>
                      </a:r>
                      <a:endParaRPr lang="en-GB" altLang="zh-CN" sz="1400" b="0" u="none" strike="noStrike" cap="none" dirty="0">
                        <a:solidFill>
                          <a:schemeClr val="dk1"/>
                        </a:solidFill>
                        <a:effectLst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89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778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 rotWithShape="1">
          <a:blip r:embed="rId3">
            <a:alphaModFix/>
          </a:blip>
          <a:srcRect l="7715"/>
          <a:stretch/>
        </p:blipFill>
        <p:spPr>
          <a:xfrm>
            <a:off x="427074" y="39075"/>
            <a:ext cx="8438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3101-8030-421F-BB53-E5D0EEEF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F3BB8-F7D0-44E3-9316-060B2DD5D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3ED9A-3759-4107-A1ED-4466E7032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1" t="29207"/>
          <a:stretch/>
        </p:blipFill>
        <p:spPr>
          <a:xfrm>
            <a:off x="16647" y="555172"/>
            <a:ext cx="9127353" cy="40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8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2201" y="598574"/>
            <a:ext cx="11390726" cy="43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7" name="Google Shape;3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2532"/>
            <a:ext cx="9026401" cy="344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23207-98A7-48DE-81AE-9FD5F0A14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t="34074" r="50000" b="2646"/>
          <a:stretch/>
        </p:blipFill>
        <p:spPr>
          <a:xfrm>
            <a:off x="219171" y="710294"/>
            <a:ext cx="3817053" cy="3741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F30A8-AA88-43D8-AB4B-224B465C8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28" t="31377" r="50953" b="3491"/>
          <a:stretch/>
        </p:blipFill>
        <p:spPr>
          <a:xfrm>
            <a:off x="3668486" y="710294"/>
            <a:ext cx="3586941" cy="3741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5E3C1-FF7E-47D7-87A7-0F42FEB547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5" t="37249" r="58689" b="40952"/>
          <a:stretch/>
        </p:blipFill>
        <p:spPr>
          <a:xfrm>
            <a:off x="6342538" y="691241"/>
            <a:ext cx="2688772" cy="11212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D2835-F09F-41E6-B254-6F8B67278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3" t="31376" r="47381" b="13227"/>
          <a:stretch/>
        </p:blipFill>
        <p:spPr>
          <a:xfrm>
            <a:off x="1703614" y="296602"/>
            <a:ext cx="5736771" cy="45502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491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B2155-E07D-4714-9FC6-FCE416D65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8" t="17778" r="13453"/>
          <a:stretch/>
        </p:blipFill>
        <p:spPr>
          <a:xfrm>
            <a:off x="653143" y="232288"/>
            <a:ext cx="7837713" cy="491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4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DB6F8-1E72-499F-80C9-252BE89AA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0" t="16931"/>
          <a:stretch/>
        </p:blipFill>
        <p:spPr>
          <a:xfrm>
            <a:off x="-35014" y="174172"/>
            <a:ext cx="9179013" cy="49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3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F4493-B7B8-4F5D-8EE8-2A1BA50A2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4" t="16719"/>
          <a:stretch/>
        </p:blipFill>
        <p:spPr>
          <a:xfrm>
            <a:off x="36394" y="293914"/>
            <a:ext cx="9107606" cy="48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5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C230-A6B0-4786-AB76-F8F06C25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E8C62-1E9E-4140-957A-672A7B3B0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2" t="17143"/>
          <a:stretch/>
        </p:blipFill>
        <p:spPr>
          <a:xfrm>
            <a:off x="0" y="351164"/>
            <a:ext cx="9143999" cy="47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05022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</TotalTime>
  <Words>73</Words>
  <Application>Microsoft Office PowerPoint</Application>
  <PresentationFormat>On-screen Show (16:9)</PresentationFormat>
  <Paragraphs>18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Nunito</vt:lpstr>
      <vt:lpstr>Arial</vt:lpstr>
      <vt:lpstr>Maven Pro</vt:lpstr>
      <vt:lpstr>Calibri</vt:lpstr>
      <vt:lpstr>Momentum</vt:lpstr>
      <vt:lpstr>Capstone project</vt:lpstr>
      <vt:lpstr>PowerPoint Presentation</vt:lpstr>
      <vt:lpstr>PowerPoint Presentation</vt:lpstr>
      <vt:lpstr>PowerPoint Presentation</vt:lpstr>
      <vt:lpstr>BCOM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BOC</vt:lpstr>
      <vt:lpstr>PowerPoint Presentation</vt:lpstr>
      <vt:lpstr>PowerPoint Presentation</vt:lpstr>
      <vt:lpstr>PowerPoint Presentation</vt:lpstr>
      <vt:lpstr>PowerPoint Presentation</vt:lpstr>
      <vt:lpstr>Modelling - Prophet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cp:lastModifiedBy>Mena Liu</cp:lastModifiedBy>
  <cp:revision>22</cp:revision>
  <dcterms:modified xsi:type="dcterms:W3CDTF">2020-10-24T05:06:23Z</dcterms:modified>
</cp:coreProperties>
</file>